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83"/>
  </p:notesMasterIdLst>
  <p:sldIdLst>
    <p:sldId id="300" r:id="rId6"/>
    <p:sldId id="323"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96" r:id="rId29"/>
    <p:sldId id="10444" r:id="rId30"/>
    <p:sldId id="10491" r:id="rId31"/>
    <p:sldId id="10446" r:id="rId32"/>
    <p:sldId id="10447" r:id="rId33"/>
    <p:sldId id="10448" r:id="rId34"/>
    <p:sldId id="10449" r:id="rId35"/>
    <p:sldId id="10450" r:id="rId36"/>
    <p:sldId id="10451" r:id="rId37"/>
    <p:sldId id="10452" r:id="rId38"/>
    <p:sldId id="10455" r:id="rId39"/>
    <p:sldId id="10456" r:id="rId40"/>
    <p:sldId id="10492" r:id="rId41"/>
    <p:sldId id="10493" r:id="rId42"/>
    <p:sldId id="10494" r:id="rId43"/>
    <p:sldId id="10460" r:id="rId44"/>
    <p:sldId id="10461" r:id="rId45"/>
    <p:sldId id="10462" r:id="rId46"/>
    <p:sldId id="10463" r:id="rId47"/>
    <p:sldId id="10464" r:id="rId48"/>
    <p:sldId id="10465" r:id="rId49"/>
    <p:sldId id="10466" r:id="rId50"/>
    <p:sldId id="10467" r:id="rId51"/>
    <p:sldId id="10468" r:id="rId52"/>
    <p:sldId id="10469" r:id="rId53"/>
    <p:sldId id="10495" r:id="rId54"/>
    <p:sldId id="10470" r:id="rId55"/>
    <p:sldId id="10471" r:id="rId56"/>
    <p:sldId id="10472" r:id="rId57"/>
    <p:sldId id="10473" r:id="rId58"/>
    <p:sldId id="10474" r:id="rId59"/>
    <p:sldId id="10475" r:id="rId60"/>
    <p:sldId id="10476" r:id="rId61"/>
    <p:sldId id="10477" r:id="rId62"/>
    <p:sldId id="10478" r:id="rId63"/>
    <p:sldId id="10479" r:id="rId64"/>
    <p:sldId id="10480" r:id="rId65"/>
    <p:sldId id="10481" r:id="rId66"/>
    <p:sldId id="10482" r:id="rId67"/>
    <p:sldId id="10483" r:id="rId68"/>
    <p:sldId id="10484" r:id="rId69"/>
    <p:sldId id="319" r:id="rId70"/>
    <p:sldId id="10432" r:id="rId71"/>
    <p:sldId id="10433" r:id="rId72"/>
    <p:sldId id="10434" r:id="rId73"/>
    <p:sldId id="10435" r:id="rId74"/>
    <p:sldId id="318" r:id="rId75"/>
    <p:sldId id="10424" r:id="rId76"/>
    <p:sldId id="306" r:id="rId77"/>
    <p:sldId id="307" r:id="rId78"/>
    <p:sldId id="308" r:id="rId79"/>
    <p:sldId id="309" r:id="rId80"/>
    <p:sldId id="310" r:id="rId81"/>
    <p:sldId id="31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43" autoAdjust="0"/>
  </p:normalViewPr>
  <p:slideViewPr>
    <p:cSldViewPr snapToGrid="0">
      <p:cViewPr varScale="1">
        <p:scale>
          <a:sx n="81" d="100"/>
          <a:sy n="81" d="100"/>
        </p:scale>
        <p:origin x="96" y="39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12/23/2019 2:53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12/23/2019 2:53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041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12/23/2019 2:53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9336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12/23/2019 2:53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2250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12/23/2019 2:53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892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12/23/2019 2:53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077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059B6-667D-4F24-AA48-46C1EA5D9E8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12/23/2019 2:53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62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contoso.com/"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73.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sing-in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r>
              <a:rPr lang="en-US" sz="2400" dirty="0">
                <a:latin typeface="+mn-lt"/>
              </a:rPr>
              <a:t>We have heard that it is not possible to run simultaneously multiple instance of Azure AD Connect. All identity services components in our environment must provide resiliency and support failover.</a:t>
            </a: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sing-in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35334"/>
          </a:xfrm>
          <a:prstGeom prst="rect">
            <a:avLst/>
          </a:prstGeom>
          <a:noFill/>
        </p:spPr>
        <p:txBody>
          <a:bodyPr wrap="square" lIns="182880" tIns="146304" rIns="182880" bIns="146304" rtlCol="0">
            <a:spAutoFit/>
          </a:bodyPr>
          <a:lstStyle/>
          <a:p>
            <a:r>
              <a:rPr lang="en-US" sz="2400" dirty="0"/>
              <a:t>You will learn how to implement different components of a hybrid identity solution that integrates Active Directory with Azure Active Directory and leverages a number of Azure Active Directory features, including:</a:t>
            </a:r>
          </a:p>
          <a:p>
            <a:pPr marL="742950" lvl="1" indent="-285750">
              <a:buFont typeface="Arial" panose="020B0604020202020204" pitchFamily="34" charset="0"/>
              <a:buChar char="•"/>
            </a:pPr>
            <a:r>
              <a:rPr lang="en-US" sz="2200" dirty="0"/>
              <a:t>Passthrough authentication with Seamless Single Sign-On</a:t>
            </a:r>
          </a:p>
          <a:p>
            <a:pPr marL="742950" lvl="1" indent="-285750">
              <a:buFont typeface="Arial" panose="020B0604020202020204" pitchFamily="34" charset="0"/>
              <a:buChar char="•"/>
            </a:pPr>
            <a:r>
              <a:rPr lang="en-US" sz="2200" dirty="0"/>
              <a:t>Multi-Factor Authentication</a:t>
            </a:r>
          </a:p>
          <a:p>
            <a:pPr marL="742950" lvl="1" indent="-285750">
              <a:buFont typeface="Arial" panose="020B0604020202020204" pitchFamily="34" charset="0"/>
              <a:buChar char="•"/>
            </a:pPr>
            <a:r>
              <a:rPr lang="en-US" sz="2200" dirty="0"/>
              <a:t>Self-Service Password Reset</a:t>
            </a:r>
          </a:p>
          <a:p>
            <a:pPr marL="742950" lvl="1" indent="-285750">
              <a:buFont typeface="Arial" panose="020B0604020202020204" pitchFamily="34" charset="0"/>
              <a:buChar char="•"/>
            </a:pPr>
            <a:r>
              <a:rPr lang="en-US" sz="2200" dirty="0"/>
              <a:t>Azure AD Password Protection</a:t>
            </a:r>
          </a:p>
          <a:p>
            <a:pPr marL="742950" lvl="1" indent="-285750">
              <a:buFont typeface="Arial" panose="020B0604020202020204" pitchFamily="34" charset="0"/>
              <a:buChar char="•"/>
            </a:pPr>
            <a:r>
              <a:rPr lang="en-US" sz="2200" dirty="0"/>
              <a:t>Hybrid Azure AD join</a:t>
            </a:r>
          </a:p>
          <a:p>
            <a:pPr marL="742950" lvl="1" indent="-285750">
              <a:buFont typeface="Arial" panose="020B0604020202020204" pitchFamily="34" charset="0"/>
              <a:buChar char="•"/>
            </a:pPr>
            <a:r>
              <a:rPr lang="en-US" sz="2200" dirty="0"/>
              <a:t>Windows Hello for Business</a:t>
            </a:r>
          </a:p>
          <a:p>
            <a:pPr marL="742950" lvl="1" indent="-285750">
              <a:buFont typeface="Arial" panose="020B0604020202020204" pitchFamily="34" charset="0"/>
              <a:buChar char="•"/>
            </a:pPr>
            <a:r>
              <a:rPr lang="en-US" sz="2200" dirty="0"/>
              <a:t>Microsoft Intune automatic enrollment</a:t>
            </a:r>
          </a:p>
          <a:p>
            <a:pPr marL="742950" lvl="1" indent="-285750">
              <a:buFont typeface="Arial" panose="020B0604020202020204" pitchFamily="34" charset="0"/>
              <a:buChar char="•"/>
            </a:pPr>
            <a:r>
              <a:rPr lang="en-US" sz="2200" dirty="0"/>
              <a:t>Azure AD Conditional Access</a:t>
            </a:r>
          </a:p>
          <a:p>
            <a:pPr marL="742950" lvl="1" indent="-285750">
              <a:buFont typeface="Arial" panose="020B0604020202020204" pitchFamily="34" charset="0"/>
              <a:buChar char="•"/>
            </a:pPr>
            <a:r>
              <a:rPr lang="en-US" sz="2200" dirty="0"/>
              <a:t>Azure AD Application Proxy</a:t>
            </a:r>
          </a:p>
          <a:p>
            <a:pPr marL="742950" lvl="1" indent="-285750">
              <a:buFont typeface="Arial" panose="020B0604020202020204" pitchFamily="34" charset="0"/>
              <a:buChar char="•"/>
            </a:pPr>
            <a:r>
              <a:rPr lang="en-US" sz="2200" dirty="0"/>
              <a:t>Azure AD B2B</a:t>
            </a:r>
          </a:p>
          <a:p>
            <a:pPr marL="742950" lvl="1" indent="-285750">
              <a:buFont typeface="Arial" panose="020B0604020202020204" pitchFamily="34" charset="0"/>
              <a:buChar char="•"/>
            </a:pPr>
            <a:r>
              <a:rPr lang="en-US" sz="2200" dirty="0"/>
              <a:t>Azure AD B2C</a:t>
            </a:r>
          </a:p>
          <a:p>
            <a:endParaRPr lang="en-US" sz="2000" dirty="0">
              <a:latin typeface="+mj-lt"/>
            </a:endParaRPr>
          </a:p>
        </p:txBody>
      </p:sp>
    </p:spTree>
    <p:extLst>
      <p:ext uri="{BB962C8B-B14F-4D97-AF65-F5344CB8AC3E}">
        <p14:creationId xmlns:p14="http://schemas.microsoft.com/office/powerpoint/2010/main" val="205545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a:extLst>
              <a:ext uri="{FF2B5EF4-FFF2-40B4-BE49-F238E27FC236}">
                <a16:creationId xmlns:a16="http://schemas.microsoft.com/office/drawing/2014/main"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t>
            </a:r>
            <a:r>
              <a:rPr lang="en-US" sz="2200" dirty="0">
                <a:solidFill>
                  <a:schemeClr val="tx1"/>
                </a:solidFill>
                <a:latin typeface="+mn-lt"/>
              </a:rPr>
              <a:t>ass-through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2200" dirty="0">
                <a:solidFill>
                  <a:schemeClr val="tx1"/>
                </a:solidFill>
                <a:latin typeface="+mn-lt"/>
              </a:rPr>
              <a:t>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653523"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latin typeface="+mn-lt"/>
              </a:rPr>
              <a:t>replaces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a:t>
            </a:r>
            <a:r>
              <a:rPr lang="en-US" sz="2200" dirty="0" err="1">
                <a:solidFill>
                  <a:schemeClr val="tx1"/>
                </a:solidFill>
              </a:rPr>
              <a:t>userPrincipalName</a:t>
            </a:r>
            <a:r>
              <a:rPr lang="en-US" sz="2200" dirty="0">
                <a:solidFill>
                  <a:schemeClr val="tx1"/>
                </a:solidFill>
              </a:rPr>
              <a:t>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a:t>
            </a:r>
            <a:r>
              <a:rPr lang="en-US" sz="2200" dirty="0" err="1">
                <a:solidFill>
                  <a:schemeClr val="tx1"/>
                </a:solidFill>
              </a:rPr>
              <a:t>userPrincipalName</a:t>
            </a:r>
            <a:r>
              <a:rPr lang="en-US" sz="2200" dirty="0">
                <a:solidFill>
                  <a:schemeClr val="tx1"/>
                </a:solidFill>
              </a:rPr>
              <a:t>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a:t>
            </a:r>
            <a:r>
              <a:rPr lang="en-US" sz="2200" dirty="0" err="1">
                <a:solidFill>
                  <a:schemeClr val="tx1"/>
                </a:solidFill>
              </a:rPr>
              <a:t>cloudFiltered</a:t>
            </a:r>
            <a:r>
              <a:rPr lang="en-US" sz="2200" dirty="0">
                <a:solidFill>
                  <a:schemeClr val="tx1"/>
                </a:solidFill>
              </a:rPr>
              <a:t>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the headquarters in New York </a:t>
            </a:r>
          </a:p>
          <a:p>
            <a:pPr lvl="1"/>
            <a:r>
              <a:rPr lang="en-US" sz="2400" dirty="0">
                <a:latin typeface="+mn-lt"/>
              </a:rPr>
              <a:t>a 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considers implementing a flexible work arrangement policy to allow its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on-promises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a:t>
            </a:r>
            <a:r>
              <a:rPr lang="en-US" sz="2200" dirty="0" err="1">
                <a:solidFill>
                  <a:schemeClr val="tx1"/>
                </a:solidFill>
              </a:rPr>
              <a:t>roxy</a:t>
            </a:r>
            <a:r>
              <a:rPr lang="en-US" sz="2200" dirty="0">
                <a:solidFill>
                  <a:schemeClr val="tx1"/>
                </a:solidFill>
              </a:rPr>
              <a:t>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194" name="Picture 2" descr="AzureAD Application Proxy diagram">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a:t>
            </a:r>
            <a:r>
              <a:rPr lang="en-US" sz="2200" dirty="0" err="1">
                <a:solidFill>
                  <a:schemeClr val="tx1"/>
                </a:solidFill>
              </a:rPr>
              <a:t>netwok</a:t>
            </a:r>
            <a:endParaRPr lang="en-US" sz="2200" dirty="0">
              <a:solidFill>
                <a:schemeClr val="tx1"/>
              </a:solidFill>
            </a:endParaRP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a:t>
            </a:r>
            <a:r>
              <a:rPr lang="en-US" sz="2200" dirty="0" err="1">
                <a:solidFill>
                  <a:schemeClr val="tx1"/>
                </a:solidFill>
              </a:rPr>
              <a:t>conector</a:t>
            </a:r>
            <a:r>
              <a:rPr lang="en-US" sz="2200" dirty="0">
                <a:solidFill>
                  <a:schemeClr val="tx1"/>
                </a:solidFill>
              </a:rPr>
              <a:t>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44" name="Picture 4" descr="Azure AD Application Proxy network connections">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a:t>
            </a:r>
            <a:r>
              <a:rPr lang="en-US" sz="2800" dirty="0" err="1">
                <a:latin typeface="+mn-lt"/>
              </a:rPr>
              <a:t>contoso.local</a:t>
            </a:r>
            <a:r>
              <a:rPr lang="en-US" sz="2800" dirty="0">
                <a:latin typeface="+mn-lt"/>
              </a:rPr>
              <a:t>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latin typeface="+mn-lt"/>
                <a:hlinkClick r:id="rId3" tooltip="http://contoso.com"/>
              </a:rPr>
              <a:t>contoso.com</a:t>
            </a:r>
            <a:r>
              <a:rPr lang="en-US" sz="2400" dirty="0">
                <a:latin typeface="+mn-lt"/>
              </a:rPr>
              <a:t>.</a:t>
            </a: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a:solidFill>
                  <a:schemeClr val="tx1"/>
                </a:solidFill>
              </a:rPr>
              <a:t>No explicit failover </a:t>
            </a:r>
            <a:r>
              <a:rPr lang="en-US" sz="2200" dirty="0">
                <a:solidFill>
                  <a:schemeClr val="tx1"/>
                </a:solidFill>
              </a:rPr>
              <a:t>is required </a:t>
            </a:r>
          </a:p>
          <a:p>
            <a:pPr marL="576072" lvl="2">
              <a:spcAft>
                <a:spcPts val="882"/>
              </a:spcAft>
            </a:pPr>
            <a:r>
              <a:rPr lang="en-US" sz="2200" dirty="0">
                <a:solidFill>
                  <a:schemeClr val="tx1"/>
                </a:solidFill>
              </a:rPr>
              <a:t>Authentication requests are dynamically distributed across all available agents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04508BA-DADD-4CCD-8157-C9D98D0C851F}"/>
              </a:ext>
            </a:extLst>
          </p:cNvPr>
          <p:cNvPicPr>
            <a:picLocks noChangeAspect="1"/>
          </p:cNvPicPr>
          <p:nvPr/>
        </p:nvPicPr>
        <p:blipFill>
          <a:blip r:embed="rId3"/>
          <a:stretch>
            <a:fillRect/>
          </a:stretch>
        </p:blipFill>
        <p:spPr>
          <a:xfrm>
            <a:off x="5604912" y="1575001"/>
            <a:ext cx="6159817" cy="4864350"/>
          </a:xfrm>
          <a:prstGeom prst="rect">
            <a:avLst/>
          </a:prstGeom>
        </p:spPr>
      </p:pic>
      <p:pic>
        <p:nvPicPr>
          <p:cNvPr id="5122" name="Picture 2" descr="Enable password writeback in Azure AD Connect">
            <a:extLst>
              <a:ext uri="{FF2B5EF4-FFF2-40B4-BE49-F238E27FC236}">
                <a16:creationId xmlns:a16="http://schemas.microsoft.com/office/drawing/2014/main" id="{CF0ACE70-E9B8-463F-A091-0DCF3B61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it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 </a:t>
            </a:r>
          </a:p>
          <a:p>
            <a:pPr lvl="1"/>
            <a:r>
              <a:rPr lang="en-US" sz="2200" dirty="0">
                <a:latin typeface="+mn-lt"/>
              </a:rPr>
              <a:t>minimized or even eliminated persistent assignments of privileged roles for identity management (while accounting for break-glass scenarios, allowing for a non-gated emergency use of privileged accounts). </a:t>
            </a:r>
          </a:p>
          <a:p>
            <a:pPr lvl="1"/>
            <a:r>
              <a:rPr lang="en-US" sz="2200" dirty="0">
                <a:latin typeface="+mn-lt"/>
              </a:rPr>
              <a:t>monitoring and auditing of privileged accounts.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098" name="Picture 2">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err="1">
                <a:solidFill>
                  <a:schemeClr val="tx1"/>
                </a:solidFill>
              </a:rPr>
              <a:t>userType</a:t>
            </a:r>
            <a:r>
              <a:rPr lang="en-US" sz="2200" dirty="0">
                <a:solidFill>
                  <a:schemeClr val="tx1"/>
                </a:solidFill>
              </a:rPr>
              <a:t> attribute set </a:t>
            </a:r>
            <a:br>
              <a:rPr lang="en-US" sz="2200" dirty="0">
                <a:solidFill>
                  <a:schemeClr val="tx1"/>
                </a:solidFill>
              </a:rPr>
            </a:br>
            <a:r>
              <a:rPr lang="en-US" sz="2200" dirty="0">
                <a:solidFill>
                  <a:schemeClr val="tx1"/>
                </a:solidFill>
              </a:rPr>
              <a:t>to Guest</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074" name="Picture 2" descr="Screenshot showing the New Guest User invitation entry page">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of MIM and B2B script solutions">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a:t>
            </a:r>
            <a:r>
              <a:rPr lang="en-US" sz="2400" dirty="0" err="1">
                <a:latin typeface="+mn-lt"/>
              </a:rPr>
              <a:t>userPrincipalName</a:t>
            </a:r>
            <a:r>
              <a:rPr lang="en-US" sz="2400" dirty="0">
                <a:latin typeface="+mn-lt"/>
              </a:rPr>
              <a:t> in Active Directory and Azure AD. This is the Microsoft's recommended approach.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use of passwords in lieu of more secure authentication methods. </a:t>
            </a:r>
          </a:p>
          <a:p>
            <a:r>
              <a:rPr lang="en-US" sz="2400" dirty="0">
                <a:latin typeface="+mn-lt"/>
              </a:rPr>
              <a:t>In situations where passwords are required, users should also be able to both change and reset them without having to rely on </a:t>
            </a:r>
            <a:r>
              <a:rPr lang="en-US" sz="2400" dirty="0" err="1">
                <a:latin typeface="+mn-lt"/>
              </a:rPr>
              <a:t>HelpDesk</a:t>
            </a:r>
            <a:r>
              <a:rPr lang="en-US" sz="2400" dirty="0">
                <a:latin typeface="+mn-lt"/>
              </a:rPr>
              <a:t>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2387192"/>
          </a:xfrm>
        </p:spPr>
        <p:txBody>
          <a:bodyPr/>
          <a:lstStyle/>
          <a:p>
            <a:r>
              <a:rPr lang="en-US" dirty="0">
                <a:solidFill>
                  <a:schemeClr val="tx1"/>
                </a:solidFill>
              </a:rPr>
              <a:t>Main topic 1: size 36pt</a:t>
            </a:r>
          </a:p>
          <a:p>
            <a:pPr lvl="1"/>
            <a:r>
              <a:rPr lang="en-US" dirty="0">
                <a:solidFill>
                  <a:schemeClr val="tx1"/>
                </a:solidFill>
              </a:rPr>
              <a:t>Size 28pt for second level</a:t>
            </a:r>
          </a:p>
          <a:p>
            <a:pPr lvl="2"/>
            <a:r>
              <a:rPr lang="en-US" dirty="0">
                <a:solidFill>
                  <a:schemeClr val="tx1"/>
                </a:solidFill>
              </a:rPr>
              <a:t>Size 24pt for third level</a:t>
            </a:r>
          </a:p>
          <a:p>
            <a:pPr lvl="3"/>
            <a:r>
              <a:rPr lang="en-US" dirty="0">
                <a:solidFill>
                  <a:schemeClr val="tx1"/>
                </a:solidFill>
              </a:rPr>
              <a:t>Size 22pt for fourth level</a:t>
            </a:r>
          </a:p>
          <a:p>
            <a:pPr lvl="4"/>
            <a:r>
              <a:rPr lang="en-US" dirty="0">
                <a:solidFill>
                  <a:schemeClr val="tx1"/>
                </a:solidFill>
              </a:rPr>
              <a:t>Size 22 for fifth level</a:t>
            </a:r>
          </a:p>
          <a:p>
            <a:pPr lvl="2"/>
            <a:endParaRPr lang="en-US" dirty="0">
              <a:solidFill>
                <a:schemeClr val="tx1"/>
              </a:solidFill>
            </a:endParaRPr>
          </a:p>
        </p:txBody>
      </p:sp>
      <p:sp>
        <p:nvSpPr>
          <p:cNvPr id="17" name="Title 16"/>
          <p:cNvSpPr>
            <a:spLocks noGrp="1"/>
          </p:cNvSpPr>
          <p:nvPr>
            <p:ph type="title"/>
          </p:nvPr>
        </p:nvSpPr>
        <p:spPr/>
        <p:txBody>
          <a:bodyPr/>
          <a:lstStyle/>
          <a:p>
            <a:r>
              <a:rPr lang="en-US" dirty="0">
                <a:solidFill>
                  <a:schemeClr val="tx1"/>
                </a:solidFill>
              </a:rPr>
              <a:t>Text layout (without bullet points)</a:t>
            </a:r>
          </a:p>
        </p:txBody>
      </p:sp>
    </p:spTree>
    <p:extLst>
      <p:ext uri="{BB962C8B-B14F-4D97-AF65-F5344CB8AC3E}">
        <p14:creationId xmlns:p14="http://schemas.microsoft.com/office/powerpoint/2010/main" val="42344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solidFill>
                  <a:schemeClr val="tx1"/>
                </a:solidFill>
              </a:rPr>
              <a:t>Main topic 1: size 36pt</a:t>
            </a:r>
          </a:p>
          <a:p>
            <a:pPr lvl="1"/>
            <a:r>
              <a:rPr lang="en-US" dirty="0">
                <a:solidFill>
                  <a:schemeClr val="tx1"/>
                </a:solidFill>
              </a:rPr>
              <a:t>Size 28pt for second level</a:t>
            </a:r>
          </a:p>
          <a:p>
            <a:pPr lvl="2"/>
            <a:r>
              <a:rPr lang="en-US" dirty="0">
                <a:solidFill>
                  <a:schemeClr val="tx1"/>
                </a:solidFill>
              </a:rPr>
              <a:t>Size 24pt for third level</a:t>
            </a:r>
          </a:p>
          <a:p>
            <a:pPr lvl="3"/>
            <a:r>
              <a:rPr lang="en-US" dirty="0">
                <a:solidFill>
                  <a:schemeClr val="tx1"/>
                </a:solidFill>
              </a:rPr>
              <a:t>Size 22pt for fourth level</a:t>
            </a:r>
          </a:p>
          <a:p>
            <a:pPr lvl="4"/>
            <a:r>
              <a:rPr lang="en-US" dirty="0">
                <a:solidFill>
                  <a:schemeClr val="tx1"/>
                </a:solidFill>
              </a:rPr>
              <a:t>Size 22 for fifth level</a:t>
            </a:r>
          </a:p>
        </p:txBody>
      </p:sp>
      <p:sp>
        <p:nvSpPr>
          <p:cNvPr id="17" name="Title 16"/>
          <p:cNvSpPr>
            <a:spLocks noGrp="1"/>
          </p:cNvSpPr>
          <p:nvPr>
            <p:ph type="title"/>
          </p:nvPr>
        </p:nvSpPr>
        <p:spPr/>
        <p:txBody>
          <a:bodyPr/>
          <a:lstStyle/>
          <a:p>
            <a:r>
              <a:rPr lang="en-US" dirty="0">
                <a:solidFill>
                  <a:schemeClr val="tx1"/>
                </a:solidFill>
              </a:rPr>
              <a:t>Text with bullet points - adjusting list levels</a:t>
            </a:r>
          </a:p>
        </p:txBody>
      </p:sp>
      <p:sp>
        <p:nvSpPr>
          <p:cNvPr id="7" name="Rectangle 6"/>
          <p:cNvSpPr/>
          <p:nvPr/>
        </p:nvSpPr>
        <p:spPr bwMode="auto">
          <a:xfrm>
            <a:off x="8333951" y="2711868"/>
            <a:ext cx="3591130" cy="38631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Use the “Decrease List Level” and “Increase List Level” tools on the Home Menu to change text levels.</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Try this:  </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Place your cursor in any row of text to the left that says “Size 20pt for subtopics”</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Next click the Home tab, and then on the “</a:t>
            </a:r>
            <a:r>
              <a:rPr kumimoji="0" lang="en-US" sz="1372" b="0" i="0" u="sng"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Decrease List level</a:t>
            </a: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tool. Notice how the line moves up one level.</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Now try placing your cursor in one of the  “Main topic…” lines of text. Click the “</a:t>
            </a:r>
            <a:r>
              <a:rPr kumimoji="0" lang="en-US" sz="1372" b="0" i="0" u="sng"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Increase List Level</a:t>
            </a: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tool and see how the text is pushed in one level</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Use these 2 tools to adjust your text levels as you work</a:t>
            </a:r>
          </a:p>
        </p:txBody>
      </p:sp>
      <p:pic>
        <p:nvPicPr>
          <p:cNvPr id="8"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1972491" y="5206132"/>
            <a:ext cx="6140977" cy="1368846"/>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1793875"/>
            <a:ext cx="11652250" cy="2586157"/>
          </a:xfrm>
        </p:spPr>
        <p:txBody>
          <a:bodyPr/>
          <a:lstStyle/>
          <a:p>
            <a:r>
              <a:rPr lang="en-US" dirty="0">
                <a:solidFill>
                  <a:schemeClr val="tx1"/>
                </a:solidFill>
              </a:rPr>
              <a:t>Example of a bulleted slide with a subhead</a:t>
            </a:r>
          </a:p>
          <a:p>
            <a:pPr lvl="1"/>
            <a:r>
              <a:rPr lang="en-US" dirty="0">
                <a:solidFill>
                  <a:schemeClr val="tx1"/>
                </a:solidFill>
              </a:rPr>
              <a:t>Set the slide title to “Sentence case”</a:t>
            </a:r>
          </a:p>
          <a:p>
            <a:pPr lvl="1"/>
            <a:r>
              <a:rPr lang="en-US" dirty="0">
                <a:solidFill>
                  <a:schemeClr val="tx1"/>
                </a:solidFill>
              </a:rPr>
              <a:t>Set subheads to “Sentence case”</a:t>
            </a:r>
          </a:p>
          <a:p>
            <a:pPr lvl="0"/>
            <a:r>
              <a:rPr lang="en-US" dirty="0">
                <a:solidFill>
                  <a:schemeClr val="tx1"/>
                </a:solidFill>
              </a:rPr>
              <a:t>Hyperlink style</a:t>
            </a:r>
          </a:p>
          <a:p>
            <a:pPr lvl="1"/>
            <a:r>
              <a:rPr lang="en-US" dirty="0">
                <a:solidFill>
                  <a:schemeClr val="tx1"/>
                </a:solidFill>
                <a:hlinkClick r:id="rId3"/>
              </a:rPr>
              <a:t>www.microsoft.com</a:t>
            </a:r>
            <a:r>
              <a:rPr lang="en-US" dirty="0">
                <a:solidFill>
                  <a:schemeClr val="tx1"/>
                </a:solidFill>
              </a:rPr>
              <a:t> </a:t>
            </a:r>
          </a:p>
        </p:txBody>
      </p:sp>
      <p:sp>
        <p:nvSpPr>
          <p:cNvPr id="2" name="Title 1"/>
          <p:cNvSpPr>
            <a:spLocks noGrp="1"/>
          </p:cNvSpPr>
          <p:nvPr>
            <p:ph type="title" idx="4294967295"/>
          </p:nvPr>
        </p:nvSpPr>
        <p:spPr>
          <a:xfrm>
            <a:off x="534988" y="290513"/>
            <a:ext cx="11657012" cy="900112"/>
          </a:xfrm>
        </p:spPr>
        <p:txBody>
          <a:bodyPr/>
          <a:lstStyle/>
          <a:p>
            <a:r>
              <a:rPr lang="en-US" dirty="0">
                <a:solidFill>
                  <a:schemeClr val="tx1"/>
                </a:solidFill>
              </a:rPr>
              <a:t>Bullet points layout with subtitle</a:t>
            </a:r>
            <a:br>
              <a:rPr lang="en-US" dirty="0">
                <a:solidFill>
                  <a:schemeClr val="tx1"/>
                </a:solidFill>
              </a:rPr>
            </a:br>
            <a:r>
              <a:rPr lang="en-US" sz="3529" dirty="0">
                <a:solidFill>
                  <a:schemeClr val="tx1"/>
                </a:solidFill>
              </a:rPr>
              <a:t>Subtitle is smaller in the same text block</a:t>
            </a:r>
            <a:endParaRPr lang="en-US" sz="3921" dirty="0">
              <a:solidFill>
                <a:schemeClr val="tx1"/>
              </a:soli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010840"/>
            <a:ext cx="4795873" cy="836319"/>
          </a:xfrm>
        </p:spPr>
        <p:txBody>
          <a:bodyPr/>
          <a:lstStyle/>
          <a:p>
            <a:r>
              <a:rPr lang="en-US" dirty="0">
                <a:solidFill>
                  <a:schemeClr val="tx1"/>
                </a:solidFill>
              </a:rPr>
              <a:t>Photo layout 1</a:t>
            </a:r>
          </a:p>
        </p:txBody>
      </p:sp>
      <p:sp>
        <p:nvSpPr>
          <p:cNvPr id="3" name="Picture Placeholder 2">
            <a:extLst>
              <a:ext uri="{FF2B5EF4-FFF2-40B4-BE49-F238E27FC236}">
                <a16:creationId xmlns:a16="http://schemas.microsoft.com/office/drawing/2014/main" id="{1C1F0CEC-E709-49D5-9437-71B581E4C3E3}"/>
              </a:ext>
            </a:extLst>
          </p:cNvPr>
          <p:cNvSpPr>
            <a:spLocks noGrp="1"/>
          </p:cNvSpPr>
          <p:nvPr>
            <p:ph type="pic" sz="quarter" idx="10"/>
          </p:nvPr>
        </p:nvSpPr>
        <p:spPr/>
      </p:sp>
    </p:spTree>
    <p:extLst>
      <p:ext uri="{BB962C8B-B14F-4D97-AF65-F5344CB8AC3E}">
        <p14:creationId xmlns:p14="http://schemas.microsoft.com/office/powerpoint/2010/main" val="4914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Demo</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7026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a:t>
            </a:r>
            <a:r>
              <a:rPr lang="en-US" sz="2400" dirty="0" err="1"/>
              <a:t>Fabrikam's</a:t>
            </a:r>
            <a:r>
              <a:rPr lang="en-US" sz="2400" dirty="0"/>
              <a:t>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6157</Words>
  <Application>Microsoft Office PowerPoint</Application>
  <PresentationFormat>Widescreen</PresentationFormat>
  <Paragraphs>677</Paragraphs>
  <Slides>77</Slides>
  <Notes>76</Notes>
  <HiddenSlides>6</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77</vt:i4>
      </vt:variant>
    </vt:vector>
  </HeadingPairs>
  <TitlesOfParts>
    <vt:vector size="90"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lpstr>Text layout (without bullet points)</vt:lpstr>
      <vt:lpstr>Text with bullet points - adjusting list levels</vt:lpstr>
      <vt:lpstr>Bullet points layout with subtitle Subtitle is smaller in the same text block</vt:lpstr>
      <vt:lpstr>Photo layout 1</vt:lpstr>
      <vt:lpstr>Demo</vt:lpstr>
      <vt:lpstr>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2019-12-23T19:54:48Z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